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38"/>
  </p:handoutMasterIdLst>
  <p:sldIdLst>
    <p:sldId id="325" r:id="rId4"/>
    <p:sldId id="569" r:id="rId6"/>
    <p:sldId id="328" r:id="rId7"/>
    <p:sldId id="327" r:id="rId8"/>
    <p:sldId id="309" r:id="rId9"/>
    <p:sldId id="259" r:id="rId10"/>
    <p:sldId id="539" r:id="rId11"/>
    <p:sldId id="348" r:id="rId12"/>
    <p:sldId id="1394" r:id="rId13"/>
    <p:sldId id="1395" r:id="rId14"/>
    <p:sldId id="1360" r:id="rId15"/>
    <p:sldId id="1396" r:id="rId16"/>
    <p:sldId id="1397" r:id="rId17"/>
    <p:sldId id="711" r:id="rId18"/>
    <p:sldId id="1398" r:id="rId19"/>
    <p:sldId id="1128" r:id="rId20"/>
    <p:sldId id="1153" r:id="rId21"/>
    <p:sldId id="1399" r:id="rId22"/>
    <p:sldId id="1400" r:id="rId23"/>
    <p:sldId id="1401" r:id="rId24"/>
    <p:sldId id="1402" r:id="rId25"/>
    <p:sldId id="1403" r:id="rId26"/>
    <p:sldId id="1404" r:id="rId27"/>
    <p:sldId id="1405" r:id="rId28"/>
    <p:sldId id="1406" r:id="rId29"/>
    <p:sldId id="1407" r:id="rId30"/>
    <p:sldId id="1408" r:id="rId31"/>
    <p:sldId id="1409" r:id="rId32"/>
    <p:sldId id="1410" r:id="rId33"/>
    <p:sldId id="1412" r:id="rId34"/>
    <p:sldId id="1411" r:id="rId35"/>
    <p:sldId id="338" r:id="rId36"/>
    <p:sldId id="1413" r:id="rId37"/>
  </p:sldIdLst>
  <p:sldSz cx="12190095" cy="6859270"/>
  <p:notesSz cx="6858000" cy="9144000"/>
  <p:custDataLst>
    <p:tags r:id="rId42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3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65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  <a:srgbClr val="595959"/>
    <a:srgbClr val="FAFAFA"/>
    <a:srgbClr val="F2F2F2"/>
    <a:srgbClr val="006BBC"/>
    <a:srgbClr val="0075CC"/>
    <a:srgbClr val="008DF6"/>
    <a:srgbClr val="005DA2"/>
    <a:srgbClr val="F5F5F5"/>
    <a:srgbClr val="399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1" autoAdjust="0"/>
    <p:restoredTop sz="94660" autoAdjust="0"/>
  </p:normalViewPr>
  <p:slideViewPr>
    <p:cSldViewPr showGuides="1">
      <p:cViewPr varScale="1">
        <p:scale>
          <a:sx n="74" d="100"/>
          <a:sy n="74" d="100"/>
        </p:scale>
        <p:origin x="55" y="302"/>
      </p:cViewPr>
      <p:guideLst>
        <p:guide orient="horz" pos="2093"/>
        <p:guide pos="256"/>
        <p:guide pos="65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790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2" Type="http://schemas.openxmlformats.org/officeDocument/2006/relationships/tags" Target="tags/tag25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31" y="6526138"/>
            <a:ext cx="2909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3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9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8.xml"/><Relationship Id="rId19" Type="http://schemas.openxmlformats.org/officeDocument/2006/relationships/slideLayout" Target="../slideLayouts/slideLayout19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wmf"/><Relationship Id="rId8" Type="http://schemas.openxmlformats.org/officeDocument/2006/relationships/oleObject" Target="../embeddings/oleObject1.bin"/><Relationship Id="rId7" Type="http://schemas.openxmlformats.org/officeDocument/2006/relationships/image" Target="../media/image13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2" Type="http://schemas.openxmlformats.org/officeDocument/2006/relationships/notesSlide" Target="../notesSlides/notesSlide11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wmf"/><Relationship Id="rId8" Type="http://schemas.openxmlformats.org/officeDocument/2006/relationships/oleObject" Target="../embeddings/oleObject2.bin"/><Relationship Id="rId7" Type="http://schemas.openxmlformats.org/officeDocument/2006/relationships/image" Target="../media/image1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2" Type="http://schemas.openxmlformats.org/officeDocument/2006/relationships/notesSlide" Target="../notesSlides/notesSlide27.xml"/><Relationship Id="rId11" Type="http://schemas.openxmlformats.org/officeDocument/2006/relationships/vmlDrawing" Target="../drawings/vmlDrawing2.v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1918742" y="2444155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单元</a:t>
            </a:r>
            <a:r>
              <a:rPr lang="en-US" altLang="zh-CN" sz="6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7</a:t>
            </a:r>
            <a:r>
              <a:rPr lang="zh-CN" altLang="en-US" sz="6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  </a:t>
            </a:r>
            <a:r>
              <a:rPr lang="en-US" sz="6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Hive</a:t>
            </a:r>
            <a:r>
              <a:rPr lang="zh-CN" altLang="en-US" sz="6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性能优化</a:t>
            </a:r>
            <a:endParaRPr lang="zh-CN" altLang="en-US" sz="66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126654" y="2133144"/>
            <a:ext cx="10153128" cy="688075"/>
            <a:chOff x="978872" y="1800500"/>
            <a:chExt cx="6967680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掌握存储优化，能够灵活运用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不同文件格式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和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压缩方式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的组合提高数据存储效率与查询性能。</a:t>
              </a:r>
              <a:r>
                <a:rPr lang="en-US" altLang="zh-CN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1"/>
            </p:custDataLst>
          </p:nvPr>
        </p:nvGrpSpPr>
        <p:grpSpPr>
          <a:xfrm>
            <a:off x="1126654" y="3382823"/>
            <a:ext cx="10153128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了解参数优化，能够通过调整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参数配置优化查询性能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4"/>
            </p:custDataLst>
          </p:nvPr>
        </p:nvGrpSpPr>
        <p:grpSpPr>
          <a:xfrm>
            <a:off x="1126654" y="4613925"/>
            <a:ext cx="10153128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HiveQL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语句优化技巧，能够通过合理编写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HiveQL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语句提升查询效率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单元概述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009935" y="1714674"/>
            <a:ext cx="1015113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在实际的大数据分析中，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的执行性能不仅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依赖底层硬件资源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执行引擎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，还与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数据存储方式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参数配置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以及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的编写习惯密切相关。合理的存储方式能够减少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I/O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开销、提升查询效率；针对性的参数调整可以在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性能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稳定性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资源利用率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之间取得平衡；而高效的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语句则能避免冗余计算，在不改动底层配置的情况下显著加快查询执行。本单元将从这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个方面介绍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的优化。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4" descr="https://timgsa.baidu.com/timg?image&amp;quality=80&amp;size=b9999_10000&amp;sec=1553764787053&amp;di=63201b69439172d2f26edff5c9a921d9&amp;imgtype=0&amp;src=http%3A%2F%2Fscimg.jb51.net%2Fallimg%2F150701%2F14-150F11I343I7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940" y="3651885"/>
            <a:ext cx="2465705" cy="31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260943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3397112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4543461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2238764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任务：优化数据存储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3380286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任务：优化配置参数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4521808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任务：优化执行语句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081309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932332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掌握存储优化，能够灵活运用不同文件格式和压缩方式的组合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提高数据存储效率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与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查询性能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773610"/>
            <a:ext cx="6805930" cy="4336397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1845618"/>
            <a:ext cx="5927055" cy="4192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的数据存储本质上依赖于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，所有数据的读写都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文件完成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。为提升文件的读写性能，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提供了多种存储格式，不同文件格式在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存储效率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查询性能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上的差异，直接决定了后续优化空间的大小。基于此，在建表时选择合适的文件格式就成为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的重要起点。不过，单靠文件格式往往难以达到最佳效果，还需要结合合适的压缩方式，以进一步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降低存储空间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开销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，从而显著提升资源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利用率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查询性能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原创设计师QQ598969553          _4"/>
          <p:cNvSpPr/>
          <p:nvPr/>
        </p:nvSpPr>
        <p:spPr>
          <a:xfrm>
            <a:off x="982638" y="1273986"/>
            <a:ext cx="10441160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下面将分别介绍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中常用的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文件格式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压缩方式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，具体内容如下。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78782" y="2979042"/>
            <a:ext cx="7392567" cy="2887730"/>
            <a:chOff x="2734656" y="2791708"/>
            <a:chExt cx="5343198" cy="2087200"/>
          </a:xfrm>
        </p:grpSpPr>
        <p:sp>
          <p:nvSpPr>
            <p:cNvPr id="32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4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6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7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压缩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方式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文件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格式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1011115" y="1914413"/>
            <a:ext cx="10484691" cy="23515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常用的文件格式包括</a:t>
            </a:r>
            <a:r>
              <a:rPr lang="en-US" altLang="zh-CN" sz="2000" dirty="0">
                <a:solidFill>
                  <a:srgbClr val="1369B2"/>
                </a:solidFill>
              </a:rPr>
              <a:t>TEXTFILE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</a:rPr>
              <a:t>ORC</a:t>
            </a:r>
            <a:r>
              <a:rPr lang="zh-CN" altLang="en-US" sz="2000" dirty="0">
                <a:solidFill>
                  <a:srgbClr val="595959"/>
                </a:solidFill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</a:rPr>
              <a:t>PARQUET</a:t>
            </a:r>
            <a:r>
              <a:rPr lang="zh-CN" altLang="en-US" sz="2000" dirty="0">
                <a:solidFill>
                  <a:srgbClr val="595959"/>
                </a:solidFill>
              </a:rPr>
              <a:t>，其中</a:t>
            </a:r>
            <a:r>
              <a:rPr lang="en-US" altLang="zh-CN" sz="2000" dirty="0">
                <a:solidFill>
                  <a:srgbClr val="595959"/>
                </a:solidFill>
              </a:rPr>
              <a:t>TEXTFILE</a:t>
            </a:r>
            <a:r>
              <a:rPr lang="zh-CN" altLang="en-US" sz="2000" dirty="0">
                <a:solidFill>
                  <a:srgbClr val="595959"/>
                </a:solidFill>
              </a:rPr>
              <a:t>具有良好的可读性和兼容性，但</a:t>
            </a:r>
            <a:r>
              <a:rPr lang="zh-CN" altLang="en-US" sz="2000" dirty="0">
                <a:solidFill>
                  <a:srgbClr val="1369B2"/>
                </a:solidFill>
              </a:rPr>
              <a:t>压缩率较低</a:t>
            </a:r>
            <a:r>
              <a:rPr lang="zh-CN" altLang="en-US" sz="2000" dirty="0">
                <a:solidFill>
                  <a:srgbClr val="595959"/>
                </a:solidFill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</a:rPr>
              <a:t>查询性能较弱</a:t>
            </a:r>
            <a:r>
              <a:rPr lang="zh-CN" altLang="en-US" sz="2000" dirty="0">
                <a:solidFill>
                  <a:srgbClr val="595959"/>
                </a:solidFill>
              </a:rPr>
              <a:t>，通常适用于</a:t>
            </a:r>
            <a:r>
              <a:rPr lang="zh-CN" altLang="en-US" sz="2000" dirty="0">
                <a:solidFill>
                  <a:srgbClr val="1369B2"/>
                </a:solidFill>
              </a:rPr>
              <a:t>小规模数据分析</a:t>
            </a:r>
            <a:r>
              <a:rPr lang="zh-CN" altLang="en-US" sz="2000" dirty="0">
                <a:solidFill>
                  <a:srgbClr val="595959"/>
                </a:solidFill>
              </a:rPr>
              <a:t>或</a:t>
            </a:r>
            <a:r>
              <a:rPr lang="zh-CN" altLang="en-US" sz="2000" dirty="0">
                <a:solidFill>
                  <a:srgbClr val="1369B2"/>
                </a:solidFill>
              </a:rPr>
              <a:t>数据导入场景</a:t>
            </a:r>
            <a:r>
              <a:rPr lang="zh-CN" altLang="en-US" sz="2000" dirty="0">
                <a:solidFill>
                  <a:srgbClr val="595959"/>
                </a:solidFill>
              </a:rPr>
              <a:t>。</a:t>
            </a:r>
            <a:r>
              <a:rPr lang="en-US" altLang="zh-CN" sz="2000" dirty="0">
                <a:solidFill>
                  <a:srgbClr val="595959"/>
                </a:solidFill>
              </a:rPr>
              <a:t>ORC</a:t>
            </a:r>
            <a:r>
              <a:rPr lang="zh-CN" altLang="en-US" sz="2000" dirty="0">
                <a:solidFill>
                  <a:srgbClr val="595959"/>
                </a:solidFill>
              </a:rPr>
              <a:t>为大数据处理优化设计，支持高效压缩与快速查询，是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官方推荐的文件格式。</a:t>
            </a:r>
            <a:r>
              <a:rPr lang="en-US" altLang="zh-CN" sz="2000" dirty="0">
                <a:solidFill>
                  <a:srgbClr val="595959"/>
                </a:solidFill>
              </a:rPr>
              <a:t>PARQUET</a:t>
            </a:r>
            <a:r>
              <a:rPr lang="zh-CN" altLang="en-US" sz="2000" dirty="0">
                <a:solidFill>
                  <a:srgbClr val="595959"/>
                </a:solidFill>
              </a:rPr>
              <a:t>与</a:t>
            </a:r>
            <a:r>
              <a:rPr lang="en-US" altLang="zh-CN" sz="2000" dirty="0">
                <a:solidFill>
                  <a:srgbClr val="595959"/>
                </a:solidFill>
              </a:rPr>
              <a:t>ORC</a:t>
            </a:r>
            <a:r>
              <a:rPr lang="zh-CN" altLang="en-US" sz="2000" dirty="0">
                <a:solidFill>
                  <a:srgbClr val="595959"/>
                </a:solidFill>
              </a:rPr>
              <a:t>类似，同样采用列式存储，但更注重跨平台兼容性，在不同大数据组件之间具有更好的通用性。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2851843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常用的文件格式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3478" y="3717826"/>
            <a:ext cx="2820097" cy="2798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1011115" y="1914413"/>
            <a:ext cx="10484691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常用的压缩方式包括</a:t>
            </a:r>
            <a:r>
              <a:rPr lang="en-US" altLang="zh-CN" dirty="0">
                <a:solidFill>
                  <a:srgbClr val="1369B2"/>
                </a:solidFill>
              </a:rPr>
              <a:t>Snappy</a:t>
            </a:r>
            <a:r>
              <a:rPr lang="zh-CN" altLang="en-US" dirty="0">
                <a:solidFill>
                  <a:srgbClr val="595959"/>
                </a:solidFill>
              </a:rPr>
              <a:t>、</a:t>
            </a:r>
            <a:r>
              <a:rPr lang="en-US" altLang="zh-CN" dirty="0" err="1">
                <a:solidFill>
                  <a:srgbClr val="1369B2"/>
                </a:solidFill>
              </a:rPr>
              <a:t>zlib</a:t>
            </a:r>
            <a:r>
              <a:rPr lang="zh-CN" altLang="en-US" dirty="0">
                <a:solidFill>
                  <a:srgbClr val="595959"/>
                </a:solidFill>
              </a:rPr>
              <a:t>、</a:t>
            </a:r>
            <a:r>
              <a:rPr lang="en-US" altLang="zh-CN" dirty="0">
                <a:solidFill>
                  <a:srgbClr val="1369B2"/>
                </a:solidFill>
              </a:rPr>
              <a:t>LZO</a:t>
            </a:r>
            <a:r>
              <a:rPr lang="zh-CN" altLang="en-US" dirty="0">
                <a:solidFill>
                  <a:srgbClr val="595959"/>
                </a:solidFill>
              </a:rPr>
              <a:t>和</a:t>
            </a:r>
            <a:r>
              <a:rPr lang="en-US" altLang="zh-CN" dirty="0" err="1">
                <a:solidFill>
                  <a:srgbClr val="1369B2"/>
                </a:solidFill>
              </a:rPr>
              <a:t>Zstandard</a:t>
            </a: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 err="1">
                <a:solidFill>
                  <a:srgbClr val="595959"/>
                </a:solidFill>
              </a:rPr>
              <a:t>Zstd</a:t>
            </a:r>
            <a:r>
              <a:rPr lang="zh-CN" altLang="en-US" dirty="0">
                <a:solidFill>
                  <a:srgbClr val="595959"/>
                </a:solidFill>
              </a:rPr>
              <a:t>），每种压缩方式具有不同的特点，具体介绍如下。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2851843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常用的压缩格式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 bwMode="auto">
          <a:xfrm rot="574600">
            <a:off x="1179641" y="3153380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221016" y="3184436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599855" y="3549427"/>
            <a:ext cx="9443843" cy="26837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" name="直接连接符 12"/>
          <p:cNvCxnSpPr/>
          <p:nvPr/>
        </p:nvCxnSpPr>
        <p:spPr>
          <a:xfrm flipV="1">
            <a:off x="1644082" y="4401908"/>
            <a:ext cx="9399616" cy="34819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" name="直接连接符 13"/>
          <p:cNvCxnSpPr/>
          <p:nvPr/>
        </p:nvCxnSpPr>
        <p:spPr>
          <a:xfrm flipV="1">
            <a:off x="1623743" y="5217367"/>
            <a:ext cx="9419955" cy="34819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" name="矩形 14"/>
          <p:cNvSpPr/>
          <p:nvPr/>
        </p:nvSpPr>
        <p:spPr>
          <a:xfrm>
            <a:off x="1728985" y="4812579"/>
            <a:ext cx="9419955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LZO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的压缩与解压速度较快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，压缩率介于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Snappy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zlib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之间，适合大文件的并行处理。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18868" y="3121140"/>
            <a:ext cx="9560914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Snappy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的压缩与解压速度快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，可显著提升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读写性能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，但压缩率适中，适用于对查询性能要求较高的场景。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 rot="574600">
            <a:off x="1179641" y="4043807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1221016" y="4074863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 rot="574600">
            <a:off x="1179641" y="4910859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34"/>
          <p:cNvSpPr txBox="1">
            <a:spLocks noChangeArrowheads="1"/>
          </p:cNvSpPr>
          <p:nvPr/>
        </p:nvSpPr>
        <p:spPr bwMode="auto">
          <a:xfrm>
            <a:off x="1221016" y="4941915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28985" y="3984550"/>
            <a:ext cx="9240411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zlib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的压缩率高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压缩与解压速度较慢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，适用于以节省存储空间为主要目标的场景。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1623743" y="6151696"/>
            <a:ext cx="9419954" cy="34819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3" name="矩形 22"/>
          <p:cNvSpPr/>
          <p:nvPr/>
        </p:nvSpPr>
        <p:spPr>
          <a:xfrm>
            <a:off x="1728986" y="5446788"/>
            <a:ext cx="9419954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Zstandard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的压缩率通常优于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zlib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，解压速度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接近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Snappy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，但压缩速度略低于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Snappy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，兼顾压缩率与性能。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 rot="574600">
            <a:off x="1179641" y="584518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31"/>
          <p:cNvSpPr txBox="1">
            <a:spLocks noChangeArrowheads="1"/>
          </p:cNvSpPr>
          <p:nvPr/>
        </p:nvSpPr>
        <p:spPr bwMode="auto">
          <a:xfrm>
            <a:off x="1221016" y="587624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/>
          <p:nvPr/>
        </p:nvSpPr>
        <p:spPr>
          <a:xfrm>
            <a:off x="982638" y="1311119"/>
            <a:ext cx="10573956" cy="966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595959"/>
                </a:solidFill>
              </a:rPr>
              <a:t>例如，在</a:t>
            </a:r>
            <a:r>
              <a:rPr lang="en-US" altLang="zh-CN" sz="2000" dirty="0">
                <a:solidFill>
                  <a:srgbClr val="595959"/>
                </a:solidFill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</a:rPr>
              <a:t>中创建文件格式为</a:t>
            </a:r>
            <a:r>
              <a:rPr lang="en-US" altLang="zh-CN" sz="2000" dirty="0">
                <a:solidFill>
                  <a:srgbClr val="1369B2"/>
                </a:solidFill>
              </a:rPr>
              <a:t>ORC</a:t>
            </a:r>
            <a:r>
              <a:rPr lang="zh-CN" altLang="en-US" sz="2000" dirty="0">
                <a:solidFill>
                  <a:srgbClr val="595959"/>
                </a:solidFill>
              </a:rPr>
              <a:t>且压缩方式为</a:t>
            </a:r>
            <a:r>
              <a:rPr lang="en-US" altLang="zh-CN" sz="2000" dirty="0">
                <a:solidFill>
                  <a:srgbClr val="1369B2"/>
                </a:solidFill>
              </a:rPr>
              <a:t>Snappy</a:t>
            </a:r>
            <a:r>
              <a:rPr lang="zh-CN" altLang="en-US" sz="2000" dirty="0">
                <a:solidFill>
                  <a:srgbClr val="595959"/>
                </a:solidFill>
              </a:rPr>
              <a:t>的表</a:t>
            </a:r>
            <a:r>
              <a:rPr lang="en-US" altLang="zh-CN" sz="2000" dirty="0" err="1">
                <a:solidFill>
                  <a:srgbClr val="1369B2"/>
                </a:solidFill>
              </a:rPr>
              <a:t>ecommerce_orders</a:t>
            </a:r>
            <a:r>
              <a:rPr lang="zh-CN" altLang="en-US" sz="2000" dirty="0">
                <a:solidFill>
                  <a:srgbClr val="595959"/>
                </a:solidFill>
              </a:rPr>
              <a:t>，具体</a:t>
            </a:r>
            <a:r>
              <a:rPr lang="en-US" altLang="zh-CN" sz="2000" dirty="0">
                <a:solidFill>
                  <a:srgbClr val="595959"/>
                </a:solidFill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</a:rPr>
              <a:t>语句如下。</a:t>
            </a:r>
            <a:endParaRPr lang="zh-CN" altLang="en-US" sz="2000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任务：优化数据存储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3318" y="2421682"/>
            <a:ext cx="3662218" cy="3936884"/>
          </a:xfrm>
          <a:prstGeom prst="rect">
            <a:avLst/>
          </a:prstGeom>
        </p:spPr>
      </p:pic>
      <p:sp>
        <p:nvSpPr>
          <p:cNvPr id="13" name="原创设计师QQ598969553          _3"/>
          <p:cNvSpPr/>
          <p:nvPr/>
        </p:nvSpPr>
        <p:spPr>
          <a:xfrm>
            <a:off x="2924983" y="3616637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原创设计师QQ598969553          _6"/>
          <p:cNvSpPr/>
          <p:nvPr/>
        </p:nvSpPr>
        <p:spPr>
          <a:xfrm>
            <a:off x="3489469" y="3391272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3677099" y="3441103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3952883" y="4294031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315" y="3778288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580" y="3778288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948" y="3877284"/>
            <a:ext cx="930870" cy="576847"/>
          </a:xfrm>
        </p:spPr>
      </p:pic>
      <p:pic>
        <p:nvPicPr>
          <p:cNvPr id="20" name="对象 2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7899" y="3797397"/>
            <a:ext cx="1335103" cy="623648"/>
          </a:xfr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292937" y="3851095"/>
          <a:ext cx="1738657" cy="5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971675" imgH="638175" progId="Package">
                  <p:embed/>
                </p:oleObj>
              </mc:Choice>
              <mc:Fallback>
                <p:oleObj name="包装程序外壳对象" showAsIcon="1" r:id="rId8" imgW="1971675" imgH="638175" progId="Package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92937" y="3851095"/>
                        <a:ext cx="1738657" cy="5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5297333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了解参数优化，能够通过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调整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参数配置优化查询性能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982996" y="1125538"/>
            <a:ext cx="10512424" cy="173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的配置文件中包含大量参数，其中大多采用默认值以兼顾常见场景。但在实际应用中，由于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数据规模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硬件环境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等因素各不相同，仅依赖默认配置往往难以在性能、稳定性和资源利用率之间取得最佳平衡。因此，进行针对性的参数优化就显得尤为关键。参数优化不仅是提升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性能的重要手段，也是保障大规模数据分析顺利完成的基础。本任务将介绍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中常用的参数优化方法，具体内容如下。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2134876" y="3500419"/>
            <a:ext cx="3816330" cy="964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并行执行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382876" y="3500419"/>
            <a:ext cx="3816330" cy="964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分组优化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2134876" y="5058021"/>
            <a:ext cx="3816330" cy="964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382876" y="5058021"/>
            <a:ext cx="3816330" cy="9640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54897" y="3886103"/>
            <a:ext cx="1703979" cy="1703979"/>
          </a:xfrm>
          <a:prstGeom prst="ellipse">
            <a:avLst/>
          </a:prstGeom>
          <a:ln w="762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并行执行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4" y="1629594"/>
            <a:ext cx="6336704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5047419" y="1773611"/>
            <a:ext cx="5927055" cy="373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并行执行是指允许多个彼此无依赖关系的任务同时运行，从而缩短整个查询语句的执行时间。例如，表连接前的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子查询处理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多条插入操作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中的文件移动，都可以并行执行。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中，并行执行由参数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hive.exec.parallel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控制，该参数默认值为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关闭并行执行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，此时无依赖关系的任务会依次顺序执行。若要开启并行执行，则需将参数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hive.exec.parallel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的值设置为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2" y="2050713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并行执行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982639" y="1773610"/>
            <a:ext cx="878497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如果希望在当前会话中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临时开启并行执行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，那么可以执行如下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2565698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1156" y="2808895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hive.exec.parallel=true;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1008907" y="3789834"/>
            <a:ext cx="832666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永久开启并行执行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配置文件中添加如下参数。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7383" y="4437906"/>
            <a:ext cx="7992888" cy="2154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97424" y="4509914"/>
            <a:ext cx="7272807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&lt;name&gt;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hive.exec.parallel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&lt;value&gt;true&lt;/value&gt;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205658"/>
            <a:ext cx="6805930" cy="2736303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379654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是指允许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将查询切换为在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本地任务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中执行，而不是提交到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集群，从而减少集群资源的消耗。例如，在处理小规模数据的聚合查询时，默认情况下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仍会将任务提交到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集群执行。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4" y="1629594"/>
            <a:ext cx="633670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5047419" y="1773611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中，本地模式由参数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hive.exec.mode.local.auto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控制，该参数默认值为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关闭本地模式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，此时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不会自动切换到本地任务。若要开启本地模式，则需将参数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hive.exec.mode.local.auto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的值设置为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2" y="2050713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9" y="1773610"/>
            <a:ext cx="878497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如果希望在当前会话中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临时开启本地模式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，那么可以执行如下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2565698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1156" y="2808895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hive.exec.mode.local.auto=true;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1008907" y="3789834"/>
            <a:ext cx="832666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永久开启本地模式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配置文件中添加如下参数。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7383" y="4437906"/>
            <a:ext cx="7992888" cy="2154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97424" y="4509914"/>
            <a:ext cx="7272807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&lt;name&gt;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hive.exec.mode.local.auto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&lt;value&gt;true&lt;/value&gt;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9" y="1773610"/>
            <a:ext cx="878497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在开启本地模式时，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会根据以下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条件判断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是否将查询作为本地任务执行。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 rot="574600">
            <a:off x="2228375" y="313118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2269750" y="316224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2648589" y="3532132"/>
            <a:ext cx="7620883" cy="219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1" name="直接连接符 20"/>
          <p:cNvCxnSpPr/>
          <p:nvPr/>
        </p:nvCxnSpPr>
        <p:spPr>
          <a:xfrm flipV="1">
            <a:off x="2692816" y="4699848"/>
            <a:ext cx="7576656" cy="2313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3" name="直接连接符 22"/>
          <p:cNvCxnSpPr/>
          <p:nvPr/>
        </p:nvCxnSpPr>
        <p:spPr>
          <a:xfrm>
            <a:off x="2672477" y="5826475"/>
            <a:ext cx="7596995" cy="13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4" name="矩形 23"/>
          <p:cNvSpPr/>
          <p:nvPr/>
        </p:nvSpPr>
        <p:spPr>
          <a:xfrm>
            <a:off x="2823654" y="5302002"/>
            <a:ext cx="374441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聚合阶段的并行任务数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小于等于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784429" y="2709714"/>
            <a:ext cx="8135313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输入数据的总字节数小于等于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134217728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，该条件由参数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hive.exec.mode.local.auto.inputbytes.max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 rot="574600">
            <a:off x="2228375" y="433006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Box 28"/>
          <p:cNvSpPr txBox="1">
            <a:spLocks noChangeArrowheads="1"/>
          </p:cNvSpPr>
          <p:nvPr/>
        </p:nvSpPr>
        <p:spPr bwMode="auto">
          <a:xfrm>
            <a:off x="2269750" y="436112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 rot="574600">
            <a:off x="2228375" y="548514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Box 34"/>
          <p:cNvSpPr txBox="1">
            <a:spLocks noChangeArrowheads="1"/>
          </p:cNvSpPr>
          <p:nvPr/>
        </p:nvSpPr>
        <p:spPr bwMode="auto">
          <a:xfrm>
            <a:off x="2269750" y="551620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11164" y="3861842"/>
            <a:ext cx="8900666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输入数据阶段的文件数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小于等于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，该条件由参数</a:t>
            </a:r>
            <a:r>
              <a:rPr lang="en-US" altLang="zh-CN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hive.exec.mode.local.auto.input.files.max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205658"/>
            <a:ext cx="6805930" cy="2736303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379654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中执行分组查询时，输入阶段的任务会根据分组字段的值，通过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Shuffle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将相同分组的数据分发到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下游任务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中执行。当分组字段的某些取值出现频率远高于其他值时，容易引发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数据倾斜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，导致部分下游任务的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数据量过大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分组优化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4" y="1629594"/>
            <a:ext cx="633670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5047419" y="1803591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为缓解这一问题，可以通过参数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hive.groupby.skewindata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开启分组优化，该参数的默认值为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关闭分组优化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。若要开启分组优化，则需将参数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hive.groupby.skewindata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的值设置为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2" y="2050713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分组优化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9" y="1773610"/>
            <a:ext cx="878497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如果希望在当前会话中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临时开启分组优化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，那么可以执行如下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5" y="2565698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1156" y="2808895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hive.groupby.skewindata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=true;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文本框 1"/>
          <p:cNvSpPr txBox="1"/>
          <p:nvPr/>
        </p:nvSpPr>
        <p:spPr>
          <a:xfrm>
            <a:off x="1008907" y="3789834"/>
            <a:ext cx="832666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永久开启分组优化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配置文件中添加如下参数。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7383" y="4437906"/>
            <a:ext cx="7992888" cy="2154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97424" y="4509914"/>
            <a:ext cx="7272807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&lt;name&gt;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hive.groupby.skewindata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	  &lt;value&gt;true&lt;/value&gt;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分组优化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4" y="1629594"/>
            <a:ext cx="633670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5047419" y="1773611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是指在查询过程中，对产生的中间结果使用指定的压缩方式进行压缩。对于体量巨大的中间数据，这种方式能够显著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减少磁盘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网络带宽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的消耗，但代价是需要占用更多的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资源来完成压缩与解压操作。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2" y="2050713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9" y="1773610"/>
            <a:ext cx="878497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执行引擎时，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主要受以下三个参数控制。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 bwMode="auto">
          <a:xfrm rot="574600">
            <a:off x="1015564" y="2843156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1056939" y="2874212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435778" y="3266040"/>
            <a:ext cx="8784976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1" name="直接连接符 20"/>
          <p:cNvCxnSpPr/>
          <p:nvPr/>
        </p:nvCxnSpPr>
        <p:spPr>
          <a:xfrm flipV="1">
            <a:off x="1480005" y="4699848"/>
            <a:ext cx="7576656" cy="2313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3" name="直接连接符 22"/>
          <p:cNvCxnSpPr/>
          <p:nvPr/>
        </p:nvCxnSpPr>
        <p:spPr>
          <a:xfrm>
            <a:off x="1459666" y="5826475"/>
            <a:ext cx="7596995" cy="13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4" name="矩形 23"/>
          <p:cNvSpPr/>
          <p:nvPr/>
        </p:nvSpPr>
        <p:spPr>
          <a:xfrm>
            <a:off x="1610843" y="5013970"/>
            <a:ext cx="8660827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tez.runtime.compress.codec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压缩方式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，该参数默认值为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不会对中间数据进行压缩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72604" y="2436313"/>
            <a:ext cx="8556036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hive.exec.compress.intermediate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用于开启</a:t>
            </a:r>
            <a:r>
              <a:rPr lang="en-US" altLang="zh-CN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层面的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，该参数默认值为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false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，表示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关闭中间数据压缩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 rot="574600">
            <a:off x="1015564" y="433006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7" name="TextBox 28"/>
          <p:cNvSpPr txBox="1">
            <a:spLocks noChangeArrowheads="1"/>
          </p:cNvSpPr>
          <p:nvPr/>
        </p:nvSpPr>
        <p:spPr bwMode="auto">
          <a:xfrm>
            <a:off x="1056939" y="436112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 rot="574600">
            <a:off x="1015564" y="5485148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Box 34"/>
          <p:cNvSpPr txBox="1">
            <a:spLocks noChangeArrowheads="1"/>
          </p:cNvSpPr>
          <p:nvPr/>
        </p:nvSpPr>
        <p:spPr bwMode="auto">
          <a:xfrm>
            <a:off x="1056939" y="5516204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88249" y="3573859"/>
            <a:ext cx="8025246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参数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tez.runtime.compress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用于开启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运行时对中间数据进行压缩，该参数默认值为空，表示关闭中间数据压缩。若要开启中间数据压缩，则需将参数</a:t>
            </a:r>
            <a:r>
              <a:rPr lang="en-US" altLang="zh-CN" sz="18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tez.runtime.compress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的值设置为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</a:t>
            </a: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8" y="1989634"/>
            <a:ext cx="9433047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如果希望在当前会话中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临时开启中间数据压缩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，那么可以执行下列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1114" y="2781722"/>
            <a:ext cx="10124652" cy="2520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1156" y="3024919"/>
            <a:ext cx="9548587" cy="18846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hive.exec.compress.intermediate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=true;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tez.runtime.compress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=true;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SET 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tez.runtime.compress.codec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=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org.apache.hadoop.io.compress.SnappyCodec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982638" y="1989634"/>
            <a:ext cx="1036915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配置文件中添加完上述参数之后，还需要在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安装目录的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目录下，新建一个配置文件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tez-site.xml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，然后在该文件中添加如下内容。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任务：优化配置参数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中间数据压缩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21072" y="3069754"/>
            <a:ext cx="3273649" cy="3519172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2924983" y="4022980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原创设计师QQ598969553          _6"/>
          <p:cNvSpPr/>
          <p:nvPr/>
        </p:nvSpPr>
        <p:spPr>
          <a:xfrm>
            <a:off x="3489469" y="3797615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原创设计师QQ598969553          _7"/>
          <p:cNvSpPr txBox="1"/>
          <p:nvPr/>
        </p:nvSpPr>
        <p:spPr>
          <a:xfrm>
            <a:off x="3677099" y="3847446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3952883" y="4700374"/>
            <a:ext cx="689444" cy="689444"/>
          </a:xfrm>
          <a:prstGeom prst="rect">
            <a:avLst/>
          </a:prstGeo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315" y="4184631"/>
            <a:ext cx="1076138" cy="691624"/>
          </a:xfr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580" y="4184631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948" y="4283627"/>
            <a:ext cx="930870" cy="576847"/>
          </a:xfrm>
        </p:spPr>
      </p:pic>
      <p:pic>
        <p:nvPicPr>
          <p:cNvPr id="20" name="对象 1">
            <a:hlinkClick r:id="" action="ppaction://ole?verb=0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7597" y="4195209"/>
            <a:ext cx="1335571" cy="579863"/>
          </a:xfrm>
        </p:spPr>
      </p:pic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574208" y="4176412"/>
          <a:ext cx="1299602" cy="650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8" imgW="1285875" imgH="638175" progId="Package">
                  <p:embed/>
                </p:oleObj>
              </mc:Choice>
              <mc:Fallback>
                <p:oleObj name="包装程序外壳对象" showAsIcon="1" r:id="rId8" imgW="1285875" imgH="638175" progId="Package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74208" y="4176412"/>
                        <a:ext cx="1299602" cy="650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934966" y="3014345"/>
            <a:ext cx="5464562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任务：优化执行语句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任务：优化执行语句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861842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熟悉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语句优化技巧，能够通过合理编写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HiveQL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语句提升查询效率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4" y="1629594"/>
            <a:ext cx="633670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"/>
          <p:cNvSpPr txBox="1"/>
          <p:nvPr/>
        </p:nvSpPr>
        <p:spPr>
          <a:xfrm>
            <a:off x="5047419" y="1773611"/>
            <a:ext cx="5927055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的实际应用中，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的书写方式对查询性能有着直接影响。即使底层参数配置合理，如果语句本身存在冗余计算或不合理的逻辑，依旧可能导致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作业运行缓慢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资源消耗过大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。掌握语句优化技巧，可以在不修改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数据存储格式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底层配置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的情况下，显著提升查询效率。下面将介绍五种常见的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语句优化技巧。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2" y="2050713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任务：优化执行语句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任务：优化执行语句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" name="Group 14"/>
          <p:cNvGrpSpPr/>
          <p:nvPr/>
        </p:nvGrpSpPr>
        <p:grpSpPr>
          <a:xfrm>
            <a:off x="5386052" y="2843118"/>
            <a:ext cx="1414667" cy="1619124"/>
            <a:chOff x="5379142" y="2991066"/>
            <a:chExt cx="1414667" cy="1619124"/>
          </a:xfrm>
        </p:grpSpPr>
        <p:sp>
          <p:nvSpPr>
            <p:cNvPr id="36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70780" y="3051461"/>
            <a:ext cx="1414667" cy="1619124"/>
            <a:chOff x="3563871" y="3199409"/>
            <a:chExt cx="1414666" cy="1619124"/>
          </a:xfrm>
        </p:grpSpPr>
        <p:sp>
          <p:nvSpPr>
            <p:cNvPr id="34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Group 11"/>
          <p:cNvGrpSpPr/>
          <p:nvPr/>
        </p:nvGrpSpPr>
        <p:grpSpPr>
          <a:xfrm>
            <a:off x="1749985" y="2843118"/>
            <a:ext cx="1414667" cy="1619124"/>
            <a:chOff x="1743076" y="2991066"/>
            <a:chExt cx="1414666" cy="1619124"/>
          </a:xfrm>
        </p:grpSpPr>
        <p:sp>
          <p:nvSpPr>
            <p:cNvPr id="32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06846" y="3051461"/>
            <a:ext cx="1414667" cy="1619125"/>
            <a:chOff x="7199937" y="3199409"/>
            <a:chExt cx="1414666" cy="1619125"/>
          </a:xfrm>
        </p:grpSpPr>
        <p:sp>
          <p:nvSpPr>
            <p:cNvPr id="30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22118" y="2843118"/>
            <a:ext cx="1414667" cy="1619124"/>
            <a:chOff x="9015209" y="2991066"/>
            <a:chExt cx="1414666" cy="1619124"/>
          </a:xfrm>
        </p:grpSpPr>
        <p:sp>
          <p:nvSpPr>
            <p:cNvPr id="28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0070C0"/>
            </a:solidFill>
            <a:ln w="12700">
              <a:miter lim="400000"/>
            </a:ln>
          </p:spPr>
          <p:txBody>
            <a:bodyPr lIns="67733" tIns="67733" rIns="67733" bIns="67733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Text Placeholder 4"/>
          <p:cNvSpPr txBox="1"/>
          <p:nvPr/>
        </p:nvSpPr>
        <p:spPr>
          <a:xfrm>
            <a:off x="1642365" y="3621025"/>
            <a:ext cx="1420363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利用分区裁剪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3430910" y="3621025"/>
            <a:ext cx="1705185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避免全字段查询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 Placeholder 4"/>
          <p:cNvSpPr txBox="1"/>
          <p:nvPr/>
        </p:nvSpPr>
        <p:spPr>
          <a:xfrm>
            <a:off x="5462841" y="3621025"/>
            <a:ext cx="1352445" cy="34805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连接查询中的</a:t>
            </a:r>
            <a:r>
              <a:rPr lang="en-US" altLang="zh-CN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MapJoin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7175326" y="3621025"/>
            <a:ext cx="1423835" cy="348056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分组聚合查询的过滤条件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 Placeholder 4"/>
          <p:cNvSpPr txBox="1"/>
          <p:nvPr/>
        </p:nvSpPr>
        <p:spPr>
          <a:xfrm>
            <a:off x="9124042" y="3693033"/>
            <a:ext cx="1290390" cy="20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连接查询中的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NULL</a:t>
            </a:r>
            <a:endParaRPr lang="en-GB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1143690" y="1279431"/>
            <a:ext cx="2848613" cy="1452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在创建分区表时，应将查询中过滤频率较高的字段设置为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分区字段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，以便在执行查询时利用分区裁剪机制，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减少数据扫描量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提升查询效率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4555140" y="1232777"/>
            <a:ext cx="3048449" cy="1452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默认开启了</a:t>
            </a:r>
            <a:r>
              <a:rPr lang="en-US" altLang="zh-CN" sz="16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MapJoin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优化策略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，该策略在执行连接查询时，会将小表加载到内存中，在扫描大表的过程中完成匹配操作，避免产生大量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Shuffle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开销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，提升查询性能。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760783" y="5009243"/>
            <a:ext cx="2328369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分组聚合查询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时，过滤条件应优先放在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WHERE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子句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中，而不是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HAVING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子句中。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25"/>
          <p:cNvSpPr txBox="1"/>
          <p:nvPr/>
        </p:nvSpPr>
        <p:spPr>
          <a:xfrm>
            <a:off x="8559666" y="1269554"/>
            <a:ext cx="2720116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在连接查询中，若不需要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NULL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参与匹配，应在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ON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子句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中添加过滤条件，将关联字段中的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NULL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过滤掉。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3059738" y="4967458"/>
            <a:ext cx="2328369" cy="11568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在执行查询语句时，避免指定查询内容为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*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，而是仅指定需要的字段，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减少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I/O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和数据传输量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AI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助学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430053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558594" y="2789636"/>
            <a:ext cx="9109012" cy="3177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学完本单元后，读者已经初步掌握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性能优化的基本方法，能够从存储优化、参数优化和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HiveQL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语句优化等方面理解提升查询效率的常见思路。然而，在实际分析任务中，查询执行缓慢的原因可能来自文件格式与压缩方式选择不当、参数配置不合理，也可能与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HiveQL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语句编写方式有关。对于初学者而言，往往难以根据执行现象判断应从哪个方面入手进行排查与优化。此时，可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借助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AI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对查询场景、表结构、参数配置和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语句进行辅助分析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，梳理优化思路，并提示可能存在的性能问题。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4307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6189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8071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单元总结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348851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558594" y="2789636"/>
            <a:ext cx="9109012" cy="1792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本单元主要讲解了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优化。首先，介绍了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数据存储优化方法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；然后，讲解了配置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参数优化方法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；最后，讲解了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执行语句优化方法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。通过本单元的学习，读者能够根据业务需求选择合适的优化策略，从存储结构、参数配置及语句编写等方面全面提升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的查询性能与资源利用率。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8412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10294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2176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4058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3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4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5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6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5.xml><?xml version="1.0" encoding="utf-8"?>
<p:tagLst xmlns:p="http://schemas.openxmlformats.org/presentationml/2006/main">
  <p:tag name="ISPRING_RESOURCE_PATHS_HASH_PRESENTER" val="3f15e6573a385e41c33bb97e7105a62faa5c484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4814</Words>
  <Application>WPS 演示</Application>
  <PresentationFormat>自定义</PresentationFormat>
  <Paragraphs>305</Paragraphs>
  <Slides>33</Slides>
  <Notes>34</Notes>
  <HiddenSlides>0</HiddenSlides>
  <MMClips>0</MMClips>
  <ScaleCrop>false</ScaleCrop>
  <HeadingPairs>
    <vt:vector size="8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U.S. 101</vt:lpstr>
      <vt:lpstr>Segoe Print</vt:lpstr>
      <vt:lpstr>Roboto</vt:lpstr>
      <vt:lpstr>Times New Roman</vt:lpstr>
      <vt:lpstr>Open Sans Light</vt:lpstr>
      <vt:lpstr>Gulim</vt:lpstr>
      <vt:lpstr>Malgun Gothic</vt:lpstr>
      <vt:lpstr>Verdana</vt:lpstr>
      <vt:lpstr>字魂105号-简雅黑</vt:lpstr>
      <vt:lpstr>Arial Unicode MS</vt:lpstr>
      <vt:lpstr>Courier New</vt:lpstr>
      <vt:lpstr>Aller Light</vt:lpstr>
      <vt:lpstr>Yu Gothic UI Semibold</vt:lpstr>
      <vt:lpstr>webwppDefTheme</vt:lpstr>
      <vt:lpstr>Office 主题</vt:lpstr>
      <vt:lpstr>Package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李磊</cp:lastModifiedBy>
  <cp:revision>1163</cp:revision>
  <dcterms:created xsi:type="dcterms:W3CDTF">2020-11-11T09:29:00Z</dcterms:created>
  <dcterms:modified xsi:type="dcterms:W3CDTF">2026-08-31T06:51:36Z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689D822710C54413ACF3D408DA5195C4_12</vt:lpwstr>
  </property>
</Properties>
</file>